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3" r:id="rId5"/>
    <p:sldId id="264" r:id="rId6"/>
    <p:sldId id="272" r:id="rId7"/>
    <p:sldId id="273" r:id="rId8"/>
    <p:sldId id="275" r:id="rId9"/>
    <p:sldId id="265" r:id="rId10"/>
    <p:sldId id="266" r:id="rId11"/>
    <p:sldId id="267" r:id="rId12"/>
    <p:sldId id="268" r:id="rId13"/>
    <p:sldId id="269" r:id="rId14"/>
    <p:sldId id="270" r:id="rId15"/>
    <p:sldId id="271" r:id="rId16"/>
    <p:sldId id="259" r:id="rId17"/>
    <p:sldId id="260" r:id="rId18"/>
    <p:sldId id="261" r:id="rId19"/>
    <p:sldId id="262" r:id="rId20"/>
    <p:sldId id="274"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61" d="100"/>
          <a:sy n="61" d="100"/>
        </p:scale>
        <p:origin x="-1458" y="-9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2/13/2019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2/13/2019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2/13/2019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1470025"/>
          </a:xfrm>
        </p:spPr>
        <p:txBody>
          <a:bodyPr/>
          <a:lstStyle/>
          <a:p>
            <a:r>
              <a:rPr lang="en-US" dirty="0" smtClean="0"/>
              <a:t>Face Recognition System</a:t>
            </a:r>
            <a:endParaRPr lang="en-IN" dirty="0"/>
          </a:p>
        </p:txBody>
      </p:sp>
      <p:sp>
        <p:nvSpPr>
          <p:cNvPr id="3" name="Subtitle 2"/>
          <p:cNvSpPr>
            <a:spLocks noGrp="1"/>
          </p:cNvSpPr>
          <p:nvPr>
            <p:ph type="subTitle" idx="1"/>
          </p:nvPr>
        </p:nvSpPr>
        <p:spPr>
          <a:xfrm>
            <a:off x="0" y="5181600"/>
            <a:ext cx="5943600" cy="1676400"/>
          </a:xfrm>
        </p:spPr>
        <p:txBody>
          <a:bodyPr>
            <a:normAutofit fontScale="85000" lnSpcReduction="20000"/>
          </a:bodyPr>
          <a:lstStyle/>
          <a:p>
            <a:pPr algn="l"/>
            <a:r>
              <a:rPr lang="en-US" dirty="0" smtClean="0">
                <a:solidFill>
                  <a:schemeClr val="tx1"/>
                </a:solidFill>
              </a:rPr>
              <a:t>Group Members</a:t>
            </a:r>
          </a:p>
          <a:p>
            <a:pPr marL="514350" indent="-514350" algn="l">
              <a:buAutoNum type="arabicParenR"/>
            </a:pPr>
            <a:r>
              <a:rPr lang="en-US" dirty="0" err="1" smtClean="0">
                <a:solidFill>
                  <a:schemeClr val="tx1"/>
                </a:solidFill>
              </a:rPr>
              <a:t>Nirish</a:t>
            </a:r>
            <a:r>
              <a:rPr lang="en-US" dirty="0" smtClean="0">
                <a:solidFill>
                  <a:schemeClr val="tx1"/>
                </a:solidFill>
              </a:rPr>
              <a:t> </a:t>
            </a:r>
            <a:r>
              <a:rPr lang="en-US" dirty="0" err="1" smtClean="0">
                <a:solidFill>
                  <a:schemeClr val="tx1"/>
                </a:solidFill>
              </a:rPr>
              <a:t>Samant</a:t>
            </a:r>
            <a:endParaRPr lang="en-US" dirty="0" smtClean="0">
              <a:solidFill>
                <a:schemeClr val="tx1"/>
              </a:solidFill>
            </a:endParaRPr>
          </a:p>
          <a:p>
            <a:pPr marL="514350" indent="-514350" algn="l">
              <a:buAutoNum type="arabicParenR"/>
            </a:pPr>
            <a:r>
              <a:rPr lang="en-US" dirty="0" err="1" smtClean="0">
                <a:solidFill>
                  <a:schemeClr val="tx1"/>
                </a:solidFill>
              </a:rPr>
              <a:t>Gouresh</a:t>
            </a:r>
            <a:r>
              <a:rPr lang="en-US" dirty="0" smtClean="0">
                <a:solidFill>
                  <a:schemeClr val="tx1"/>
                </a:solidFill>
              </a:rPr>
              <a:t> </a:t>
            </a:r>
            <a:r>
              <a:rPr lang="en-US" dirty="0" err="1" smtClean="0">
                <a:solidFill>
                  <a:schemeClr val="tx1"/>
                </a:solidFill>
              </a:rPr>
              <a:t>Khochare</a:t>
            </a:r>
            <a:endParaRPr lang="en-US" dirty="0" smtClean="0">
              <a:solidFill>
                <a:schemeClr val="tx1"/>
              </a:solidFill>
            </a:endParaRPr>
          </a:p>
          <a:p>
            <a:pPr marL="514350" indent="-514350" algn="l">
              <a:buAutoNum type="arabicParenR"/>
            </a:pPr>
            <a:r>
              <a:rPr lang="en-US" dirty="0" err="1" smtClean="0">
                <a:solidFill>
                  <a:schemeClr val="tx1"/>
                </a:solidFill>
              </a:rPr>
              <a:t>Tarkeshwarnath</a:t>
            </a:r>
            <a:r>
              <a:rPr lang="en-US" dirty="0" smtClean="0">
                <a:solidFill>
                  <a:schemeClr val="tx1"/>
                </a:solidFill>
              </a:rPr>
              <a:t> </a:t>
            </a:r>
            <a:r>
              <a:rPr lang="en-US" dirty="0" err="1" smtClean="0">
                <a:solidFill>
                  <a:schemeClr val="tx1"/>
                </a:solidFill>
              </a:rPr>
              <a:t>Sahani</a:t>
            </a:r>
            <a:endParaRPr lang="en-IN" dirty="0">
              <a:solidFill>
                <a:schemeClr val="tx1"/>
              </a:solidFill>
            </a:endParaRPr>
          </a:p>
        </p:txBody>
      </p:sp>
      <p:pic>
        <p:nvPicPr>
          <p:cNvPr id="1028" name="Picture 4" descr="E:\A\face-recognition-phone-700px.jpg"/>
          <p:cNvPicPr>
            <a:picLocks noChangeAspect="1" noChangeArrowheads="1"/>
          </p:cNvPicPr>
          <p:nvPr/>
        </p:nvPicPr>
        <p:blipFill>
          <a:blip r:embed="rId2"/>
          <a:srcRect/>
          <a:stretch>
            <a:fillRect/>
          </a:stretch>
        </p:blipFill>
        <p:spPr bwMode="auto">
          <a:xfrm>
            <a:off x="0" y="1371600"/>
            <a:ext cx="4495800" cy="2895600"/>
          </a:xfrm>
          <a:prstGeom prst="rect">
            <a:avLst/>
          </a:prstGeom>
          <a:noFill/>
        </p:spPr>
      </p:pic>
      <p:pic>
        <p:nvPicPr>
          <p:cNvPr id="1029" name="Picture 5" descr="E:\A\facial-recognition_access_identification_biotech-100753569-large.jpg"/>
          <p:cNvPicPr>
            <a:picLocks noChangeAspect="1" noChangeArrowheads="1"/>
          </p:cNvPicPr>
          <p:nvPr/>
        </p:nvPicPr>
        <p:blipFill>
          <a:blip r:embed="rId3"/>
          <a:srcRect/>
          <a:stretch>
            <a:fillRect/>
          </a:stretch>
        </p:blipFill>
        <p:spPr bwMode="auto">
          <a:xfrm>
            <a:off x="4639735" y="1371600"/>
            <a:ext cx="4504266" cy="2895600"/>
          </a:xfrm>
          <a:prstGeom prst="rect">
            <a:avLst/>
          </a:prstGeom>
          <a:noFill/>
        </p:spPr>
      </p:pic>
      <p:pic>
        <p:nvPicPr>
          <p:cNvPr id="1030" name="Picture 6" descr="E:\A\Rockwell-Collins-Face-Recognition-NI-image.jpg"/>
          <p:cNvPicPr>
            <a:picLocks noChangeAspect="1" noChangeArrowheads="1"/>
          </p:cNvPicPr>
          <p:nvPr/>
        </p:nvPicPr>
        <p:blipFill>
          <a:blip r:embed="rId4"/>
          <a:srcRect/>
          <a:stretch>
            <a:fillRect/>
          </a:stretch>
        </p:blipFill>
        <p:spPr bwMode="auto">
          <a:xfrm>
            <a:off x="7010400" y="4572000"/>
            <a:ext cx="2133600" cy="2045779"/>
          </a:xfrm>
          <a:prstGeom prst="rect">
            <a:avLst/>
          </a:prstGeom>
          <a:noFill/>
        </p:spPr>
      </p:pic>
      <p:pic>
        <p:nvPicPr>
          <p:cNvPr id="1031" name="Picture 7" descr="E:\A\face-unlock-kPIF--621x414@LiveMint.jpg"/>
          <p:cNvPicPr>
            <a:picLocks noChangeAspect="1" noChangeArrowheads="1"/>
          </p:cNvPicPr>
          <p:nvPr/>
        </p:nvPicPr>
        <p:blipFill>
          <a:blip r:embed="rId5"/>
          <a:srcRect/>
          <a:stretch>
            <a:fillRect/>
          </a:stretch>
        </p:blipFill>
        <p:spPr bwMode="auto">
          <a:xfrm>
            <a:off x="4648200" y="4572000"/>
            <a:ext cx="2209800" cy="2057400"/>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Images\Screenshot from 2019-02-12 06-45-45.pn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E:\Images\Screenshot from 2019-02-12 06-46-11.pn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E:\Images\Screenshot from 2019-02-12 06-46-25.pn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Feed Forward Neural Networks</a:t>
            </a:r>
            <a:endParaRPr lang="en-IN" dirty="0"/>
          </a:p>
        </p:txBody>
      </p:sp>
      <p:pic>
        <p:nvPicPr>
          <p:cNvPr id="6146" name="Picture 2" descr="E:\Images\Neural Network Architecture\175d3551b19badf17a64d2258d25c5bbf730f7db.png"/>
          <p:cNvPicPr>
            <a:picLocks noChangeAspect="1" noChangeArrowheads="1"/>
          </p:cNvPicPr>
          <p:nvPr/>
        </p:nvPicPr>
        <p:blipFill>
          <a:blip r:embed="rId2"/>
          <a:srcRect/>
          <a:stretch>
            <a:fillRect/>
          </a:stretch>
        </p:blipFill>
        <p:spPr bwMode="auto">
          <a:xfrm>
            <a:off x="2133600" y="4191000"/>
            <a:ext cx="4961905" cy="2438095"/>
          </a:xfrm>
          <a:prstGeom prst="rect">
            <a:avLst/>
          </a:prstGeom>
          <a:noFill/>
        </p:spPr>
      </p:pic>
      <p:pic>
        <p:nvPicPr>
          <p:cNvPr id="6147" name="Picture 3" descr="E:\Images\Neural Network Architecture\Sample-of-a-feed-forward-neural-network.png"/>
          <p:cNvPicPr>
            <a:picLocks noChangeAspect="1" noChangeArrowheads="1"/>
          </p:cNvPicPr>
          <p:nvPr/>
        </p:nvPicPr>
        <p:blipFill>
          <a:blip r:embed="rId3"/>
          <a:srcRect/>
          <a:stretch>
            <a:fillRect/>
          </a:stretch>
        </p:blipFill>
        <p:spPr bwMode="auto">
          <a:xfrm>
            <a:off x="2438400" y="1524000"/>
            <a:ext cx="4052552" cy="2438400"/>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E:\Images\python-deep-learning.jpg"/>
          <p:cNvPicPr>
            <a:picLocks noChangeAspect="1" noChangeArrowheads="1"/>
          </p:cNvPicPr>
          <p:nvPr/>
        </p:nvPicPr>
        <p:blipFill>
          <a:blip r:embed="rId2"/>
          <a:srcRect/>
          <a:stretch>
            <a:fillRect/>
          </a:stretch>
        </p:blipFill>
        <p:spPr bwMode="auto">
          <a:xfrm>
            <a:off x="1" y="1312816"/>
            <a:ext cx="9144000" cy="3944983"/>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Activation Functions</a:t>
            </a:r>
            <a:endParaRPr lang="en-IN" dirty="0"/>
          </a:p>
        </p:txBody>
      </p:sp>
      <p:pic>
        <p:nvPicPr>
          <p:cNvPr id="2050" name="Picture 2" descr="E:\Final\activation.png"/>
          <p:cNvPicPr>
            <a:picLocks noChangeAspect="1" noChangeArrowheads="1"/>
          </p:cNvPicPr>
          <p:nvPr/>
        </p:nvPicPr>
        <p:blipFill>
          <a:blip r:embed="rId2"/>
          <a:srcRect/>
          <a:stretch>
            <a:fillRect/>
          </a:stretch>
        </p:blipFill>
        <p:spPr bwMode="auto">
          <a:xfrm>
            <a:off x="0" y="2424865"/>
            <a:ext cx="9144000" cy="2671010"/>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a:t>
            </a:r>
            <a:endParaRPr lang="en-IN" dirty="0"/>
          </a:p>
        </p:txBody>
      </p:sp>
      <p:sp>
        <p:nvSpPr>
          <p:cNvPr id="3" name="Content Placeholder 2"/>
          <p:cNvSpPr>
            <a:spLocks noGrp="1"/>
          </p:cNvSpPr>
          <p:nvPr>
            <p:ph idx="1"/>
          </p:nvPr>
        </p:nvSpPr>
        <p:spPr>
          <a:xfrm>
            <a:off x="457200" y="3962400"/>
            <a:ext cx="8229600" cy="2163763"/>
          </a:xfrm>
        </p:spPr>
        <p:txBody>
          <a:bodyPr>
            <a:normAutofit fontScale="25000" lnSpcReduction="20000"/>
          </a:bodyPr>
          <a:lstStyle/>
          <a:p>
            <a:r>
              <a:rPr lang="en-IN" sz="5900" dirty="0" smtClean="0"/>
              <a:t>Python is a general purpose programming language started by Guido van </a:t>
            </a:r>
            <a:r>
              <a:rPr lang="en-IN" sz="5900" dirty="0" err="1" smtClean="0"/>
              <a:t>Rossum</a:t>
            </a:r>
            <a:r>
              <a:rPr lang="en-IN" sz="5900" dirty="0" smtClean="0"/>
              <a:t>, which became very popular in short time mainly because of its simplicity and code readability. It enables the programmer to express his ideas in fewer lines of code without reducing any readability. </a:t>
            </a:r>
          </a:p>
          <a:p>
            <a:r>
              <a:rPr lang="en-IN" sz="5900" dirty="0" smtClean="0"/>
              <a:t>Smart developers are choosing Python as their go-to programming language for the that make it particularly suitable for machine learning and deep learning projects.</a:t>
            </a:r>
          </a:p>
          <a:p>
            <a:r>
              <a:rPr lang="en-IN" sz="5900" dirty="0" smtClean="0"/>
              <a:t>Python's simple syntax and readability promote rapid testing of complex algorithms.</a:t>
            </a:r>
          </a:p>
          <a:p>
            <a:endParaRPr lang="en-IN" dirty="0"/>
          </a:p>
        </p:txBody>
      </p:sp>
      <p:pic>
        <p:nvPicPr>
          <p:cNvPr id="1026" name="Picture 2"/>
          <p:cNvPicPr>
            <a:picLocks noChangeAspect="1" noChangeArrowheads="1"/>
          </p:cNvPicPr>
          <p:nvPr/>
        </p:nvPicPr>
        <p:blipFill>
          <a:blip r:embed="rId2"/>
          <a:srcRect/>
          <a:stretch>
            <a:fillRect/>
          </a:stretch>
        </p:blipFill>
        <p:spPr bwMode="auto">
          <a:xfrm>
            <a:off x="1600200" y="1447800"/>
            <a:ext cx="5724525" cy="1928812"/>
          </a:xfrm>
          <a:prstGeom prst="rect">
            <a:avLst/>
          </a:prstGeom>
          <a:solidFill>
            <a:srgbClr val="FFFFFF"/>
          </a:solid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CV</a:t>
            </a:r>
            <a:endParaRPr lang="en-IN" dirty="0"/>
          </a:p>
        </p:txBody>
      </p:sp>
      <p:sp>
        <p:nvSpPr>
          <p:cNvPr id="3" name="Content Placeholder 2"/>
          <p:cNvSpPr>
            <a:spLocks noGrp="1"/>
          </p:cNvSpPr>
          <p:nvPr>
            <p:ph idx="1"/>
          </p:nvPr>
        </p:nvSpPr>
        <p:spPr>
          <a:xfrm>
            <a:off x="457200" y="3962400"/>
            <a:ext cx="8229600" cy="2163763"/>
          </a:xfrm>
        </p:spPr>
        <p:txBody>
          <a:bodyPr/>
          <a:lstStyle/>
          <a:p>
            <a:r>
              <a:rPr lang="en-IN" dirty="0" err="1" smtClean="0"/>
              <a:t>OpenCV</a:t>
            </a:r>
            <a:r>
              <a:rPr lang="en-IN" dirty="0" smtClean="0"/>
              <a:t> (Open source computer vision) is a library of programming functions mainly aimed at real-time computer vision.</a:t>
            </a:r>
          </a:p>
          <a:p>
            <a:endParaRPr lang="en-IN" dirty="0"/>
          </a:p>
        </p:txBody>
      </p:sp>
      <p:pic>
        <p:nvPicPr>
          <p:cNvPr id="2050" name="Picture 2"/>
          <p:cNvPicPr>
            <a:picLocks noChangeAspect="1" noChangeArrowheads="1"/>
          </p:cNvPicPr>
          <p:nvPr/>
        </p:nvPicPr>
        <p:blipFill>
          <a:blip r:embed="rId2"/>
          <a:srcRect/>
          <a:stretch>
            <a:fillRect/>
          </a:stretch>
        </p:blipFill>
        <p:spPr bwMode="auto">
          <a:xfrm>
            <a:off x="3581400" y="1447800"/>
            <a:ext cx="1924050" cy="2366963"/>
          </a:xfrm>
          <a:prstGeom prst="rect">
            <a:avLst/>
          </a:prstGeom>
          <a:solidFill>
            <a:srgbClr val="FFFFFF"/>
          </a:solid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Scikit</a:t>
            </a:r>
            <a:r>
              <a:rPr lang="en-US" dirty="0" smtClean="0"/>
              <a:t>-learn</a:t>
            </a:r>
            <a:endParaRPr lang="en-IN" dirty="0"/>
          </a:p>
        </p:txBody>
      </p:sp>
      <p:sp>
        <p:nvSpPr>
          <p:cNvPr id="3" name="Content Placeholder 2"/>
          <p:cNvSpPr>
            <a:spLocks noGrp="1"/>
          </p:cNvSpPr>
          <p:nvPr>
            <p:ph idx="1"/>
          </p:nvPr>
        </p:nvSpPr>
        <p:spPr>
          <a:xfrm>
            <a:off x="457200" y="3505200"/>
            <a:ext cx="8229600" cy="2620963"/>
          </a:xfrm>
        </p:spPr>
        <p:txBody>
          <a:bodyPr>
            <a:normAutofit fontScale="77500" lnSpcReduction="20000"/>
          </a:bodyPr>
          <a:lstStyle/>
          <a:p>
            <a:r>
              <a:rPr lang="en-IN" dirty="0" err="1" smtClean="0"/>
              <a:t>Scikit</a:t>
            </a:r>
            <a:r>
              <a:rPr lang="en-IN" dirty="0" smtClean="0"/>
              <a:t>-learn (formerly </a:t>
            </a:r>
            <a:r>
              <a:rPr lang="en-IN" dirty="0" err="1" smtClean="0"/>
              <a:t>scikits.learn</a:t>
            </a:r>
            <a:r>
              <a:rPr lang="en-IN" dirty="0" smtClean="0"/>
              <a:t>) is a free software machine learning library for the Python programming language. It features various classification, regression and clustering algorithms including support vector machines, random forests, gradient boosting, k-means and DBSCAN, and is designed to interoperate with the Python numerical and scientific libraries </a:t>
            </a:r>
            <a:r>
              <a:rPr lang="en-IN" dirty="0" err="1" smtClean="0"/>
              <a:t>NumPy</a:t>
            </a:r>
            <a:r>
              <a:rPr lang="en-IN" dirty="0" smtClean="0"/>
              <a:t> and </a:t>
            </a:r>
            <a:r>
              <a:rPr lang="en-IN" dirty="0" err="1" smtClean="0"/>
              <a:t>SciPy</a:t>
            </a:r>
            <a:r>
              <a:rPr lang="en-IN" dirty="0" smtClean="0"/>
              <a:t>.</a:t>
            </a:r>
            <a:endParaRPr lang="en-IN" dirty="0"/>
          </a:p>
        </p:txBody>
      </p:sp>
      <p:pic>
        <p:nvPicPr>
          <p:cNvPr id="3074" name="Picture 2"/>
          <p:cNvPicPr>
            <a:picLocks noChangeAspect="1" noChangeArrowheads="1"/>
          </p:cNvPicPr>
          <p:nvPr/>
        </p:nvPicPr>
        <p:blipFill>
          <a:blip r:embed="rId2" cstate="print"/>
          <a:srcRect/>
          <a:stretch>
            <a:fillRect/>
          </a:stretch>
        </p:blipFill>
        <p:spPr bwMode="auto">
          <a:xfrm>
            <a:off x="2209800" y="1447800"/>
            <a:ext cx="4400550" cy="1665751"/>
          </a:xfrm>
          <a:prstGeom prst="rect">
            <a:avLst/>
          </a:prstGeom>
          <a:solidFill>
            <a:srgbClr val="FFFFFF"/>
          </a:solid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Tensor Flow</a:t>
            </a:r>
            <a:endParaRPr lang="en-IN" dirty="0"/>
          </a:p>
        </p:txBody>
      </p:sp>
      <p:sp>
        <p:nvSpPr>
          <p:cNvPr id="3" name="Content Placeholder 2"/>
          <p:cNvSpPr>
            <a:spLocks noGrp="1"/>
          </p:cNvSpPr>
          <p:nvPr>
            <p:ph idx="1"/>
          </p:nvPr>
        </p:nvSpPr>
        <p:spPr>
          <a:xfrm>
            <a:off x="457200" y="3810000"/>
            <a:ext cx="8229600" cy="2316163"/>
          </a:xfrm>
        </p:spPr>
        <p:txBody>
          <a:bodyPr>
            <a:normAutofit lnSpcReduction="10000"/>
          </a:bodyPr>
          <a:lstStyle/>
          <a:p>
            <a:r>
              <a:rPr lang="en-IN" dirty="0" err="1" smtClean="0"/>
              <a:t>TensorFlow</a:t>
            </a:r>
            <a:r>
              <a:rPr lang="en-IN" dirty="0" smtClean="0"/>
              <a:t> is an open-source software library for dataflow programming across a range of tasks. It is a symbolic math library, and is also used for machine learning applications such as neural networks.</a:t>
            </a:r>
          </a:p>
          <a:p>
            <a:endParaRPr lang="en-IN" dirty="0"/>
          </a:p>
        </p:txBody>
      </p:sp>
      <p:pic>
        <p:nvPicPr>
          <p:cNvPr id="4098" name="Picture 2"/>
          <p:cNvPicPr>
            <a:picLocks noChangeAspect="1" noChangeArrowheads="1"/>
          </p:cNvPicPr>
          <p:nvPr/>
        </p:nvPicPr>
        <p:blipFill>
          <a:blip r:embed="rId2" cstate="print"/>
          <a:srcRect/>
          <a:stretch>
            <a:fillRect/>
          </a:stretch>
        </p:blipFill>
        <p:spPr bwMode="auto">
          <a:xfrm>
            <a:off x="2057400" y="1447800"/>
            <a:ext cx="5172354" cy="2057400"/>
          </a:xfrm>
          <a:prstGeom prst="rect">
            <a:avLst/>
          </a:prstGeom>
          <a:solidFill>
            <a:srgbClr val="FFFFFF"/>
          </a:solid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a:t>
            </a:r>
            <a:endParaRPr lang="en-IN" dirty="0"/>
          </a:p>
        </p:txBody>
      </p:sp>
      <p:sp>
        <p:nvSpPr>
          <p:cNvPr id="3" name="Content Placeholder 2"/>
          <p:cNvSpPr>
            <a:spLocks noGrp="1"/>
          </p:cNvSpPr>
          <p:nvPr>
            <p:ph idx="1"/>
          </p:nvPr>
        </p:nvSpPr>
        <p:spPr/>
        <p:txBody>
          <a:bodyPr>
            <a:normAutofit fontScale="92500" lnSpcReduction="10000"/>
          </a:bodyPr>
          <a:lstStyle/>
          <a:p>
            <a:r>
              <a:rPr lang="en-IN" dirty="0" smtClean="0"/>
              <a:t>To detect facial expression based on Deep </a:t>
            </a:r>
            <a:r>
              <a:rPr lang="en-IN" dirty="0" err="1" smtClean="0"/>
              <a:t>Convolutional</a:t>
            </a:r>
            <a:r>
              <a:rPr lang="en-IN" dirty="0" smtClean="0"/>
              <a:t>-Neutral-Network.</a:t>
            </a:r>
          </a:p>
          <a:p>
            <a:r>
              <a:rPr lang="en-IN" dirty="0" smtClean="0"/>
              <a:t>This topic will </a:t>
            </a:r>
            <a:r>
              <a:rPr lang="en-IN" dirty="0" err="1" smtClean="0"/>
              <a:t>develope</a:t>
            </a:r>
            <a:r>
              <a:rPr lang="en-IN" dirty="0" smtClean="0"/>
              <a:t> using Machine Learning which consists 80% training and 20%testing.</a:t>
            </a:r>
          </a:p>
          <a:p>
            <a:r>
              <a:rPr lang="en-IN" dirty="0" smtClean="0"/>
              <a:t>Neutral Network means a computer system modelled on the human brain and nervous system.</a:t>
            </a:r>
          </a:p>
          <a:p>
            <a:r>
              <a:rPr lang="en-IN" dirty="0" smtClean="0"/>
              <a:t>CNNs(</a:t>
            </a:r>
            <a:r>
              <a:rPr lang="en-IN" dirty="0" err="1" smtClean="0"/>
              <a:t>Convolutional</a:t>
            </a:r>
            <a:r>
              <a:rPr lang="en-IN" dirty="0" smtClean="0"/>
              <a:t>-Neutral-Network) specifically are inspired by the biological visual cortex.</a:t>
            </a:r>
          </a:p>
          <a:p>
            <a:endParaRPr lang="en-IN"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E:\Final\thank-you-lettering-with-curls_1262-6964.jpg"/>
          <p:cNvPicPr>
            <a:picLocks noChangeAspect="1" noChangeArrowheads="1"/>
          </p:cNvPicPr>
          <p:nvPr/>
        </p:nvPicPr>
        <p:blipFill>
          <a:blip r:embed="rId2"/>
          <a:srcRect/>
          <a:stretch>
            <a:fillRect/>
          </a:stretch>
        </p:blipFill>
        <p:spPr bwMode="auto">
          <a:xfrm>
            <a:off x="762000" y="685800"/>
            <a:ext cx="7686395" cy="5439414"/>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Keywords</a:t>
            </a:r>
            <a:endParaRPr lang="en-IN" dirty="0"/>
          </a:p>
        </p:txBody>
      </p:sp>
      <p:sp>
        <p:nvSpPr>
          <p:cNvPr id="3" name="Content Placeholder 2"/>
          <p:cNvSpPr>
            <a:spLocks noGrp="1"/>
          </p:cNvSpPr>
          <p:nvPr>
            <p:ph idx="1"/>
          </p:nvPr>
        </p:nvSpPr>
        <p:spPr/>
        <p:txBody>
          <a:bodyPr>
            <a:normAutofit/>
          </a:bodyPr>
          <a:lstStyle/>
          <a:p>
            <a:r>
              <a:rPr lang="en-IN" b="1" dirty="0" smtClean="0"/>
              <a:t>Facial </a:t>
            </a:r>
            <a:r>
              <a:rPr lang="en-IN" b="1" dirty="0" smtClean="0"/>
              <a:t>Expressions</a:t>
            </a:r>
          </a:p>
          <a:p>
            <a:r>
              <a:rPr lang="en-US" b="1" dirty="0" smtClean="0"/>
              <a:t>Machine Learning</a:t>
            </a:r>
            <a:endParaRPr lang="en-IN" dirty="0" smtClean="0"/>
          </a:p>
          <a:p>
            <a:r>
              <a:rPr lang="en-IN" b="1" dirty="0" smtClean="0"/>
              <a:t>Deep </a:t>
            </a:r>
            <a:r>
              <a:rPr lang="en-IN" b="1" dirty="0" smtClean="0"/>
              <a:t>Learning</a:t>
            </a:r>
            <a:endParaRPr lang="en-IN" dirty="0" smtClean="0"/>
          </a:p>
          <a:p>
            <a:r>
              <a:rPr lang="en-IN" b="1" dirty="0" err="1" smtClean="0"/>
              <a:t>Convolutional</a:t>
            </a:r>
            <a:r>
              <a:rPr lang="en-IN" b="1" dirty="0" smtClean="0"/>
              <a:t>-Neural-Network</a:t>
            </a:r>
            <a:endParaRPr lang="en-IN" dirty="0" smtClean="0"/>
          </a:p>
          <a:p>
            <a:endParaRPr lang="en-IN" dirty="0" smtClean="0"/>
          </a:p>
          <a:p>
            <a:endParaRPr lang="en-IN" dirty="0" smtClean="0"/>
          </a:p>
          <a:p>
            <a:endParaRPr lang="en-IN"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 Recognition</a:t>
            </a:r>
            <a:endParaRPr lang="en-IN" dirty="0"/>
          </a:p>
        </p:txBody>
      </p:sp>
      <p:sp>
        <p:nvSpPr>
          <p:cNvPr id="3" name="Content Placeholder 2"/>
          <p:cNvSpPr>
            <a:spLocks noGrp="1"/>
          </p:cNvSpPr>
          <p:nvPr>
            <p:ph idx="1"/>
          </p:nvPr>
        </p:nvSpPr>
        <p:spPr/>
        <p:txBody>
          <a:bodyPr>
            <a:normAutofit fontScale="70000" lnSpcReduction="20000"/>
          </a:bodyPr>
          <a:lstStyle/>
          <a:p>
            <a:r>
              <a:rPr lang="en-IN" dirty="0" smtClean="0"/>
              <a:t>Early in the 1990s, Picard predicted that Affective Computing would be an important </a:t>
            </a:r>
            <a:r>
              <a:rPr lang="en-IN" dirty="0" err="1" smtClean="0"/>
              <a:t>directio</a:t>
            </a:r>
            <a:r>
              <a:rPr lang="en-IN" dirty="0" smtClean="0"/>
              <a:t> So far, the deep learning algorithm has achieved good performance in speech </a:t>
            </a:r>
            <a:r>
              <a:rPr lang="en-IN" dirty="0" err="1" smtClean="0"/>
              <a:t>recognition,collaborative</a:t>
            </a:r>
            <a:r>
              <a:rPr lang="en-IN" dirty="0" smtClean="0"/>
              <a:t> filtering, handwriting recognition, computer vision and many other fields n for future artificial intelligence research .</a:t>
            </a:r>
          </a:p>
          <a:p>
            <a:r>
              <a:rPr lang="en-IN" dirty="0" smtClean="0"/>
              <a:t>In 1971, the American psychologist </a:t>
            </a:r>
            <a:r>
              <a:rPr lang="en-IN" dirty="0" err="1" smtClean="0"/>
              <a:t>Ekman</a:t>
            </a:r>
            <a:r>
              <a:rPr lang="en-IN" dirty="0" smtClean="0"/>
              <a:t> and Friesen defined seven categories of basic facial expression, which are Happy, Sad, Angry, Fear, Surprise, Disgust and Neutral .</a:t>
            </a:r>
          </a:p>
          <a:p>
            <a:r>
              <a:rPr lang="en-IN" dirty="0" smtClean="0"/>
              <a:t>In 1991, </a:t>
            </a:r>
            <a:r>
              <a:rPr lang="en-IN" dirty="0" err="1" smtClean="0"/>
              <a:t>A.Pentland</a:t>
            </a:r>
            <a:r>
              <a:rPr lang="en-IN" dirty="0" smtClean="0"/>
              <a:t> and </a:t>
            </a:r>
            <a:r>
              <a:rPr lang="en-IN" dirty="0" err="1" smtClean="0"/>
              <a:t>K.Mase</a:t>
            </a:r>
            <a:r>
              <a:rPr lang="en-IN" dirty="0" smtClean="0"/>
              <a:t> held the first attempt to use optical flow method to determine the direction of movement of facial muscles. Then, they extracted the feature vectors to achieve four kinds of automatic expression recognition including Happy, Angry, Disgust, Surprise and got nearly 80% accuracy.</a:t>
            </a:r>
            <a:endParaRPr lang="en-IN"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lnSpcReduction="10000"/>
          </a:bodyPr>
          <a:lstStyle/>
          <a:p>
            <a:r>
              <a:rPr lang="en-IN" dirty="0" smtClean="0"/>
              <a:t>Hinton suggested that the neural network with multiple hidden layers had good ability for learning characteristics. It can improve the accuracy of prediction.</a:t>
            </a:r>
          </a:p>
          <a:p>
            <a:r>
              <a:rPr lang="en-IN" dirty="0" smtClean="0"/>
              <a:t>when Hinton and his students used a deeper </a:t>
            </a:r>
            <a:r>
              <a:rPr lang="en-IN" dirty="0" err="1" smtClean="0"/>
              <a:t>Convolutional</a:t>
            </a:r>
            <a:r>
              <a:rPr lang="en-IN" dirty="0" smtClean="0"/>
              <a:t> Neural Network to reach the optimal results in the world on </a:t>
            </a:r>
            <a:r>
              <a:rPr lang="en-IN" dirty="0" err="1" smtClean="0"/>
              <a:t>ImageNet</a:t>
            </a:r>
            <a:r>
              <a:rPr lang="en-IN" dirty="0" smtClean="0"/>
              <a:t> in 2012. Since then, more attention has been paid on CNN based image recognition.</a:t>
            </a:r>
            <a:endParaRPr lang="en-IN"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E:\Final\images.jpeg"/>
          <p:cNvPicPr>
            <a:picLocks noChangeAspect="1" noChangeArrowheads="1"/>
          </p:cNvPicPr>
          <p:nvPr/>
        </p:nvPicPr>
        <p:blipFill>
          <a:blip r:embed="rId2"/>
          <a:srcRect/>
          <a:stretch>
            <a:fillRect/>
          </a:stretch>
        </p:blipFill>
        <p:spPr bwMode="auto">
          <a:xfrm>
            <a:off x="838200" y="1219200"/>
            <a:ext cx="7551964" cy="4229100"/>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Biological Neuron</a:t>
            </a:r>
            <a:endParaRPr lang="en-IN" dirty="0"/>
          </a:p>
        </p:txBody>
      </p:sp>
      <p:pic>
        <p:nvPicPr>
          <p:cNvPr id="4098" name="Picture 2" descr="E:\Final\Screenshot from 2019-02-12 08-24-10.png"/>
          <p:cNvPicPr>
            <a:picLocks noChangeAspect="1" noChangeArrowheads="1"/>
          </p:cNvPicPr>
          <p:nvPr/>
        </p:nvPicPr>
        <p:blipFill>
          <a:blip r:embed="rId2"/>
          <a:srcRect/>
          <a:stretch>
            <a:fillRect/>
          </a:stretch>
        </p:blipFill>
        <p:spPr bwMode="auto">
          <a:xfrm>
            <a:off x="0" y="2058618"/>
            <a:ext cx="4495800" cy="3122982"/>
          </a:xfrm>
          <a:prstGeom prst="rect">
            <a:avLst/>
          </a:prstGeom>
          <a:noFill/>
        </p:spPr>
      </p:pic>
      <p:pic>
        <p:nvPicPr>
          <p:cNvPr id="4099" name="Picture 3" descr="E:\Final\Screenshot from 2019-02-12 08-30-18.png"/>
          <p:cNvPicPr>
            <a:picLocks noChangeAspect="1" noChangeArrowheads="1"/>
          </p:cNvPicPr>
          <p:nvPr/>
        </p:nvPicPr>
        <p:blipFill>
          <a:blip r:embed="rId3" cstate="print"/>
          <a:srcRect/>
          <a:stretch>
            <a:fillRect/>
          </a:stretch>
        </p:blipFill>
        <p:spPr bwMode="auto">
          <a:xfrm>
            <a:off x="4611077" y="2057400"/>
            <a:ext cx="4532923" cy="3124201"/>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McCulloch and Pitts Neurons</a:t>
            </a:r>
            <a:endParaRPr lang="en-IN" dirty="0"/>
          </a:p>
        </p:txBody>
      </p:sp>
      <p:pic>
        <p:nvPicPr>
          <p:cNvPr id="1026" name="Picture 2" descr="E:\McCulloch and Pitts Neurons.png"/>
          <p:cNvPicPr>
            <a:picLocks noChangeAspect="1" noChangeArrowheads="1"/>
          </p:cNvPicPr>
          <p:nvPr/>
        </p:nvPicPr>
        <p:blipFill>
          <a:blip r:embed="rId2"/>
          <a:srcRect/>
          <a:stretch>
            <a:fillRect/>
          </a:stretch>
        </p:blipFill>
        <p:spPr bwMode="auto">
          <a:xfrm>
            <a:off x="0" y="1447800"/>
            <a:ext cx="9144000" cy="4678551"/>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Images\Screenshot from 2019-02-12 06-44-40.pn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TotalTime>
  <Words>448</Words>
  <Application>Microsoft Office PowerPoint</Application>
  <PresentationFormat>On-screen Show (4:3)</PresentationFormat>
  <Paragraphs>36</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Face Recognition System</vt:lpstr>
      <vt:lpstr>Domain</vt:lpstr>
      <vt:lpstr>Keywords</vt:lpstr>
      <vt:lpstr>Face Recognition</vt:lpstr>
      <vt:lpstr>Slide 5</vt:lpstr>
      <vt:lpstr>Slide 6</vt:lpstr>
      <vt:lpstr>Biological Neuron</vt:lpstr>
      <vt:lpstr>McCulloch and Pitts Neurons</vt:lpstr>
      <vt:lpstr>Slide 9</vt:lpstr>
      <vt:lpstr>Slide 10</vt:lpstr>
      <vt:lpstr>Slide 11</vt:lpstr>
      <vt:lpstr>Slide 12</vt:lpstr>
      <vt:lpstr>Feed Forward Neural Networks</vt:lpstr>
      <vt:lpstr>Slide 14</vt:lpstr>
      <vt:lpstr>Activation Functions</vt:lpstr>
      <vt:lpstr>Python</vt:lpstr>
      <vt:lpstr>Open CV</vt:lpstr>
      <vt:lpstr>Scikit-learn</vt:lpstr>
      <vt:lpstr>Tensor Flow</vt:lpstr>
      <vt:lpstr>Slide 20</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Nirish</dc:creator>
  <cp:lastModifiedBy>Nirish</cp:lastModifiedBy>
  <cp:revision>10</cp:revision>
  <dcterms:created xsi:type="dcterms:W3CDTF">2006-08-16T00:00:00Z</dcterms:created>
  <dcterms:modified xsi:type="dcterms:W3CDTF">2019-02-13T01:35:58Z</dcterms:modified>
</cp:coreProperties>
</file>